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85" r:id="rId2"/>
    <p:sldId id="284" r:id="rId3"/>
    <p:sldId id="279" r:id="rId4"/>
    <p:sldId id="28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4E693-EE54-4FD5-BA12-A9FA74A8D96D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1CF9F-C943-4182-936E-C75AF36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1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D9E01-9B5C-4A55-9BCC-D74F30A41D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98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9CD56F4-CC24-4F7C-9251-135B471DE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9091"/>
          <a:stretch/>
        </p:blipFill>
        <p:spPr>
          <a:xfrm>
            <a:off x="6936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FB798B-CB4A-4BC0-A370-2A9CE30FD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5E20C6-2BAD-4565-A9F2-2725C9CFE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8FC37-B715-4AED-9687-27F7E1E2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44DC4D-EC8B-4768-A341-6104FC1E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13EE5-CB5B-4212-A11E-787CA60B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2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B2DC5-C53E-4469-A26E-924E6D74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1DB558-340D-4FD9-94CD-568E80592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7D06C-E051-4FCD-9423-54647116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FD4D69-72D8-44FF-B483-E858EACC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F42C2-B4ED-4166-869F-02592B7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115AC0-5BCF-4B5C-A842-0B3EC48FF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A3160D-43A7-480B-8E8A-5883D68B3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78629-AAC0-4CD7-85FD-57D9AA4D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6A356-559F-41D5-89FE-738F4007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1FD42B-3268-488C-AEE0-67B038C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C71EC-E29C-43D6-A113-B3FCF348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39764-435F-4732-9513-7E445F81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1A18B-34A2-40C5-9A63-FAE451F5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32016-7A10-4A7C-BAEB-5CC1F707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DB87C-5361-4DDE-9C23-404D349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1736-174F-4E26-A92A-89BA4985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78CE90-3492-44BA-8733-16F483DF1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63986-6890-4C91-8ED0-6DCD3AF3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52228-4316-4E78-8CCA-293E1C8A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F8AD0C-2CA0-4DE8-B8A8-809DC3FF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8AA28-3E59-46E2-B661-55ABA01A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ABBB6-AF9E-4B25-9143-28C01E76F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30BEFA-4B97-47BC-A1C8-7BF710CD0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70B83-2F98-46A4-A8D6-0953BA8F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132931-17B3-4A87-8EB9-057AA0D9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06B8E-B13F-4C3E-B1A0-4B251105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F372A-9E64-40CB-8700-D1DAB3DD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7CE9A9-8C67-4B99-901F-1A72CB4E2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7C77A0-05A0-41E3-88B8-F0795F7D4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B337E3-13EA-44E7-BE00-1DE55F166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AD07CB-981F-4025-93DC-A2E0437E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2F650B-4512-490E-9116-44F16709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7F25C8-0038-4701-A837-33E8A2BD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C39907-8AD2-4594-BAB3-E93F67DE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4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1D9F-5362-44B0-BA16-BCB6F25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6DB35A-324E-46A3-807C-9CC30072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10A6BE-DC67-4863-B37E-9BE92F50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B5F034-143F-4A9C-886E-CA2A4994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0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0C6F3D-E452-4269-89F3-A1C947F0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BB602D-9D7F-42D2-A160-5C9507E0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5C41F8-21FA-41A0-B3BC-4BE02098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4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9334B-3B2A-43B4-99F8-0B65231B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E1DA2-C71B-450B-94BF-CFCEB18C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5B982-845E-4ACE-9E36-7A4CD9EB0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BC12C2-D99E-43CB-BA1D-19E09814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3F7EF1-1414-4BCB-986B-3196D37FE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BC253-4E88-4BF1-A762-64D679F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CFF48-9922-4958-A17A-7143C9C2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F325B1-73CB-4744-BCAC-1DF636156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3391C7-840E-42FC-9E6F-A9451CC3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D702B3-D513-4024-8CC9-D7DE678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0E0A6-A51A-41EB-BEB1-2B20D50F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B4C69A-73FC-4103-8CF9-2617EADF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8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CA54F7-FCAA-401F-BE3B-F9421242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20" y="211813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32375E-3570-40BD-B0D7-818B04188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20" y="11028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EDF9C-B90F-4BBB-981D-22264547F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FF8AD-E6F7-4911-8E37-E5965CD0D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ABFD3-D97D-4B13-A7A0-F2D74BBBD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0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989CB50-EE65-4DB6-98B3-9E2E708500C9}"/>
              </a:ext>
            </a:extLst>
          </p:cNvPr>
          <p:cNvSpPr txBox="1">
            <a:spLocks/>
          </p:cNvSpPr>
          <p:nvPr/>
        </p:nvSpPr>
        <p:spPr>
          <a:xfrm>
            <a:off x="185982" y="281025"/>
            <a:ext cx="7894531" cy="582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B39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北京丽泽项目开发里程碑（待与孟总再次沟通）</a:t>
            </a:r>
            <a:endParaRPr 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151131D-993A-417F-A8A8-7767E17EB4CB}"/>
              </a:ext>
            </a:extLst>
          </p:cNvPr>
          <p:cNvCxnSpPr>
            <a:cxnSpLocks/>
          </p:cNvCxnSpPr>
          <p:nvPr/>
        </p:nvCxnSpPr>
        <p:spPr>
          <a:xfrm flipH="1">
            <a:off x="1124018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7046F5-3245-4E5C-9336-5BD29A8EDEA1}"/>
              </a:ext>
            </a:extLst>
          </p:cNvPr>
          <p:cNvCxnSpPr>
            <a:cxnSpLocks/>
          </p:cNvCxnSpPr>
          <p:nvPr/>
        </p:nvCxnSpPr>
        <p:spPr>
          <a:xfrm flipH="1">
            <a:off x="10491243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347E6C-ACF3-4049-87AA-97AE70C81D85}"/>
              </a:ext>
            </a:extLst>
          </p:cNvPr>
          <p:cNvCxnSpPr>
            <a:cxnSpLocks/>
          </p:cNvCxnSpPr>
          <p:nvPr/>
        </p:nvCxnSpPr>
        <p:spPr>
          <a:xfrm flipH="1">
            <a:off x="9742306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1CECF-F9DC-44CD-85EC-AA4502799E10}"/>
              </a:ext>
            </a:extLst>
          </p:cNvPr>
          <p:cNvCxnSpPr>
            <a:cxnSpLocks/>
          </p:cNvCxnSpPr>
          <p:nvPr/>
        </p:nvCxnSpPr>
        <p:spPr>
          <a:xfrm flipH="1">
            <a:off x="8993369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0606F9A-B66A-4FE0-A283-E6DB7729DEF4}"/>
              </a:ext>
            </a:extLst>
          </p:cNvPr>
          <p:cNvCxnSpPr>
            <a:cxnSpLocks/>
          </p:cNvCxnSpPr>
          <p:nvPr/>
        </p:nvCxnSpPr>
        <p:spPr>
          <a:xfrm flipH="1">
            <a:off x="8244432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BF763B-CEB7-4F60-BD5B-2DA6C7300DFD}"/>
              </a:ext>
            </a:extLst>
          </p:cNvPr>
          <p:cNvCxnSpPr>
            <a:cxnSpLocks/>
          </p:cNvCxnSpPr>
          <p:nvPr/>
        </p:nvCxnSpPr>
        <p:spPr>
          <a:xfrm flipH="1">
            <a:off x="7495495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0B74390-B028-459F-B038-DA4C0A730477}"/>
              </a:ext>
            </a:extLst>
          </p:cNvPr>
          <p:cNvCxnSpPr>
            <a:cxnSpLocks/>
          </p:cNvCxnSpPr>
          <p:nvPr/>
        </p:nvCxnSpPr>
        <p:spPr>
          <a:xfrm flipH="1">
            <a:off x="6746558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5BC564-BC07-4A90-BAAA-E2C624EE3E9C}"/>
              </a:ext>
            </a:extLst>
          </p:cNvPr>
          <p:cNvCxnSpPr>
            <a:cxnSpLocks/>
          </p:cNvCxnSpPr>
          <p:nvPr/>
        </p:nvCxnSpPr>
        <p:spPr>
          <a:xfrm flipH="1">
            <a:off x="5248684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AE43A69-3679-4FF0-8336-73AF01894957}"/>
              </a:ext>
            </a:extLst>
          </p:cNvPr>
          <p:cNvSpPr/>
          <p:nvPr/>
        </p:nvSpPr>
        <p:spPr>
          <a:xfrm>
            <a:off x="302233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01/15</a:t>
            </a:r>
            <a:endParaRPr lang="zh-CN" altLang="en-US" sz="9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652126-E169-4808-B385-10078B148B07}"/>
              </a:ext>
            </a:extLst>
          </p:cNvPr>
          <p:cNvSpPr/>
          <p:nvPr/>
        </p:nvSpPr>
        <p:spPr>
          <a:xfrm>
            <a:off x="377191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01/31</a:t>
            </a:r>
            <a:endParaRPr lang="zh-CN" altLang="en-US" sz="9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A839DD-9399-45E1-8EAB-59988C6CE091}"/>
              </a:ext>
            </a:extLst>
          </p:cNvPr>
          <p:cNvSpPr/>
          <p:nvPr/>
        </p:nvSpPr>
        <p:spPr>
          <a:xfrm>
            <a:off x="452149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02/15</a:t>
            </a:r>
            <a:endParaRPr lang="zh-CN" altLang="en-US" sz="9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FA549C-4CD4-43B3-9A5A-45BD865FC65A}"/>
              </a:ext>
            </a:extLst>
          </p:cNvPr>
          <p:cNvSpPr/>
          <p:nvPr/>
        </p:nvSpPr>
        <p:spPr>
          <a:xfrm>
            <a:off x="527108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02/28</a:t>
            </a:r>
            <a:endParaRPr lang="zh-CN" altLang="en-US" sz="9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5C2C41-73D6-41FE-B2E7-18A3F45AAB49}"/>
              </a:ext>
            </a:extLst>
          </p:cNvPr>
          <p:cNvSpPr/>
          <p:nvPr/>
        </p:nvSpPr>
        <p:spPr>
          <a:xfrm>
            <a:off x="602066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03/15</a:t>
            </a:r>
            <a:endParaRPr lang="zh-CN" altLang="en-US" sz="9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2BB8B1-8F0D-4DCB-A936-EDFBC92D2D42}"/>
              </a:ext>
            </a:extLst>
          </p:cNvPr>
          <p:cNvSpPr/>
          <p:nvPr/>
        </p:nvSpPr>
        <p:spPr>
          <a:xfrm>
            <a:off x="677024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03/31</a:t>
            </a:r>
            <a:endParaRPr lang="zh-CN" altLang="en-US" sz="9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4E93BD-7266-4CBD-B207-F74E357B2D60}"/>
              </a:ext>
            </a:extLst>
          </p:cNvPr>
          <p:cNvSpPr/>
          <p:nvPr/>
        </p:nvSpPr>
        <p:spPr>
          <a:xfrm>
            <a:off x="751982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04/15</a:t>
            </a:r>
            <a:endParaRPr lang="zh-CN" altLang="en-US" sz="900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872918-3A96-4DF5-BB4E-C94942251228}"/>
              </a:ext>
            </a:extLst>
          </p:cNvPr>
          <p:cNvSpPr/>
          <p:nvPr/>
        </p:nvSpPr>
        <p:spPr>
          <a:xfrm>
            <a:off x="826940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04/30</a:t>
            </a:r>
            <a:endParaRPr lang="zh-CN" altLang="en-US" sz="9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1BD26F-F4CC-4B22-AE64-E10455E1B41B}"/>
              </a:ext>
            </a:extLst>
          </p:cNvPr>
          <p:cNvSpPr/>
          <p:nvPr/>
        </p:nvSpPr>
        <p:spPr>
          <a:xfrm>
            <a:off x="901899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05/15</a:t>
            </a:r>
            <a:endParaRPr lang="zh-CN" altLang="en-US" sz="9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D744630-9DAB-41D3-B64E-19314C493BEB}"/>
              </a:ext>
            </a:extLst>
          </p:cNvPr>
          <p:cNvSpPr/>
          <p:nvPr/>
        </p:nvSpPr>
        <p:spPr>
          <a:xfrm>
            <a:off x="976857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05/30</a:t>
            </a:r>
            <a:endParaRPr lang="zh-CN" altLang="en-US" sz="9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AF2254-CD86-425F-86D3-24436D7D896F}"/>
              </a:ext>
            </a:extLst>
          </p:cNvPr>
          <p:cNvSpPr/>
          <p:nvPr/>
        </p:nvSpPr>
        <p:spPr>
          <a:xfrm>
            <a:off x="1051815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06/15</a:t>
            </a:r>
            <a:endParaRPr lang="zh-CN" altLang="en-US" sz="9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BA503A-DCAB-43CD-A6B0-44DFD08B7590}"/>
              </a:ext>
            </a:extLst>
          </p:cNvPr>
          <p:cNvSpPr/>
          <p:nvPr/>
        </p:nvSpPr>
        <p:spPr>
          <a:xfrm>
            <a:off x="11267742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06/30</a:t>
            </a:r>
            <a:endParaRPr lang="zh-CN" altLang="en-US" sz="9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CAFC98C-CDFA-4375-B36E-788AE80D3988}"/>
              </a:ext>
            </a:extLst>
          </p:cNvPr>
          <p:cNvCxnSpPr>
            <a:cxnSpLocks/>
          </p:cNvCxnSpPr>
          <p:nvPr/>
        </p:nvCxnSpPr>
        <p:spPr>
          <a:xfrm flipH="1">
            <a:off x="375081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1999617-46A6-43CA-9E01-6B1679E77F8B}"/>
              </a:ext>
            </a:extLst>
          </p:cNvPr>
          <p:cNvCxnSpPr>
            <a:cxnSpLocks/>
          </p:cNvCxnSpPr>
          <p:nvPr/>
        </p:nvCxnSpPr>
        <p:spPr>
          <a:xfrm flipH="1">
            <a:off x="4499747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A4C15F5-DFF6-4694-A1F1-4DA330C99EE0}"/>
              </a:ext>
            </a:extLst>
          </p:cNvPr>
          <p:cNvCxnSpPr>
            <a:cxnSpLocks/>
          </p:cNvCxnSpPr>
          <p:nvPr/>
        </p:nvCxnSpPr>
        <p:spPr>
          <a:xfrm flipH="1">
            <a:off x="59976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9107B99-F027-46E3-84EB-1B6025109301}"/>
              </a:ext>
            </a:extLst>
          </p:cNvPr>
          <p:cNvCxnSpPr>
            <a:cxnSpLocks/>
          </p:cNvCxnSpPr>
          <p:nvPr/>
        </p:nvCxnSpPr>
        <p:spPr>
          <a:xfrm flipH="1">
            <a:off x="119891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25E40656-5530-4EB9-9011-900F07D693F6}"/>
              </a:ext>
            </a:extLst>
          </p:cNvPr>
          <p:cNvSpPr/>
          <p:nvPr/>
        </p:nvSpPr>
        <p:spPr>
          <a:xfrm>
            <a:off x="667661" y="1446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服务商功能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箭头: 五边形 86">
            <a:extLst>
              <a:ext uri="{FF2B5EF4-FFF2-40B4-BE49-F238E27FC236}">
                <a16:creationId xmlns:a16="http://schemas.microsoft.com/office/drawing/2014/main" id="{6CE986EF-2306-4720-8607-E8CD8B727052}"/>
              </a:ext>
            </a:extLst>
          </p:cNvPr>
          <p:cNvSpPr/>
          <p:nvPr/>
        </p:nvSpPr>
        <p:spPr>
          <a:xfrm>
            <a:off x="3013555" y="1446742"/>
            <a:ext cx="181926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F04E13D-C3B5-41BB-AFFE-F0BD4A381BC2}"/>
              </a:ext>
            </a:extLst>
          </p:cNvPr>
          <p:cNvSpPr/>
          <p:nvPr/>
        </p:nvSpPr>
        <p:spPr>
          <a:xfrm>
            <a:off x="667661" y="2033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875980C-071D-4A09-ABA9-8E0EAE09586F}"/>
              </a:ext>
            </a:extLst>
          </p:cNvPr>
          <p:cNvSpPr/>
          <p:nvPr/>
        </p:nvSpPr>
        <p:spPr>
          <a:xfrm>
            <a:off x="667661" y="32084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一卡通接口相关开发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箭头: 五边形 89">
            <a:extLst>
              <a:ext uri="{FF2B5EF4-FFF2-40B4-BE49-F238E27FC236}">
                <a16:creationId xmlns:a16="http://schemas.microsoft.com/office/drawing/2014/main" id="{A47F859C-26DD-4E70-9950-937DF7C14505}"/>
              </a:ext>
            </a:extLst>
          </p:cNvPr>
          <p:cNvSpPr/>
          <p:nvPr/>
        </p:nvSpPr>
        <p:spPr>
          <a:xfrm>
            <a:off x="6387050" y="3208492"/>
            <a:ext cx="1080000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根据接口调试状况需重新计划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5D0FC26-56B1-45FD-9A43-06B5646FF61E}"/>
              </a:ext>
            </a:extLst>
          </p:cNvPr>
          <p:cNvSpPr/>
          <p:nvPr/>
        </p:nvSpPr>
        <p:spPr>
          <a:xfrm>
            <a:off x="667661" y="3795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</a:p>
        </p:txBody>
      </p:sp>
      <p:sp>
        <p:nvSpPr>
          <p:cNvPr id="92" name="箭头: 五边形 91">
            <a:extLst>
              <a:ext uri="{FF2B5EF4-FFF2-40B4-BE49-F238E27FC236}">
                <a16:creationId xmlns:a16="http://schemas.microsoft.com/office/drawing/2014/main" id="{D5D6BABE-7BBD-4959-98F2-55AB6A1E2DAF}"/>
              </a:ext>
            </a:extLst>
          </p:cNvPr>
          <p:cNvSpPr/>
          <p:nvPr/>
        </p:nvSpPr>
        <p:spPr>
          <a:xfrm>
            <a:off x="7502286" y="3795742"/>
            <a:ext cx="34660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FA5744D-28CB-4E40-958E-9A30A03351E5}"/>
              </a:ext>
            </a:extLst>
          </p:cNvPr>
          <p:cNvSpPr/>
          <p:nvPr/>
        </p:nvSpPr>
        <p:spPr>
          <a:xfrm>
            <a:off x="667661" y="4382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系统试运行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箭头: 五边形 93">
            <a:extLst>
              <a:ext uri="{FF2B5EF4-FFF2-40B4-BE49-F238E27FC236}">
                <a16:creationId xmlns:a16="http://schemas.microsoft.com/office/drawing/2014/main" id="{83731F8E-7263-4E09-A18F-AB34D2C510F7}"/>
              </a:ext>
            </a:extLst>
          </p:cNvPr>
          <p:cNvSpPr/>
          <p:nvPr/>
        </p:nvSpPr>
        <p:spPr>
          <a:xfrm>
            <a:off x="7913196" y="4382992"/>
            <a:ext cx="169974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5" name="箭头: 五边形 94">
            <a:extLst>
              <a:ext uri="{FF2B5EF4-FFF2-40B4-BE49-F238E27FC236}">
                <a16:creationId xmlns:a16="http://schemas.microsoft.com/office/drawing/2014/main" id="{A765852D-CF17-456B-83D2-76C36DE5C33D}"/>
              </a:ext>
            </a:extLst>
          </p:cNvPr>
          <p:cNvSpPr/>
          <p:nvPr/>
        </p:nvSpPr>
        <p:spPr>
          <a:xfrm>
            <a:off x="3013251" y="2033992"/>
            <a:ext cx="181926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E22059A-7F55-453C-9667-3FA2CC3D11FD}"/>
              </a:ext>
            </a:extLst>
          </p:cNvPr>
          <p:cNvSpPr/>
          <p:nvPr/>
        </p:nvSpPr>
        <p:spPr>
          <a:xfrm>
            <a:off x="667661" y="4970243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箭头: 五边形 96">
            <a:extLst>
              <a:ext uri="{FF2B5EF4-FFF2-40B4-BE49-F238E27FC236}">
                <a16:creationId xmlns:a16="http://schemas.microsoft.com/office/drawing/2014/main" id="{7547636D-8F48-4CAD-B2BF-4BFA38488CA0}"/>
              </a:ext>
            </a:extLst>
          </p:cNvPr>
          <p:cNvSpPr/>
          <p:nvPr/>
        </p:nvSpPr>
        <p:spPr>
          <a:xfrm>
            <a:off x="9736372" y="4970099"/>
            <a:ext cx="72842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1BC286A-D812-46F4-B1C0-35806C7AD5FD}"/>
              </a:ext>
            </a:extLst>
          </p:cNvPr>
          <p:cNvSpPr/>
          <p:nvPr/>
        </p:nvSpPr>
        <p:spPr>
          <a:xfrm>
            <a:off x="667661" y="26212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一卡通接口调试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箭头: 五边形 98">
            <a:extLst>
              <a:ext uri="{FF2B5EF4-FFF2-40B4-BE49-F238E27FC236}">
                <a16:creationId xmlns:a16="http://schemas.microsoft.com/office/drawing/2014/main" id="{2964C79B-600F-47C5-A885-E04330ED6887}"/>
              </a:ext>
            </a:extLst>
          </p:cNvPr>
          <p:cNvSpPr/>
          <p:nvPr/>
        </p:nvSpPr>
        <p:spPr>
          <a:xfrm>
            <a:off x="3937972" y="2621242"/>
            <a:ext cx="241385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78A99E1A-E5A1-4BD0-8C00-0F907F116024}"/>
              </a:ext>
            </a:extLst>
          </p:cNvPr>
          <p:cNvCxnSpPr>
            <a:cxnSpLocks/>
          </p:cNvCxnSpPr>
          <p:nvPr/>
        </p:nvCxnSpPr>
        <p:spPr>
          <a:xfrm flipV="1">
            <a:off x="4836979" y="1261137"/>
            <a:ext cx="12694" cy="3924962"/>
          </a:xfrm>
          <a:prstGeom prst="line">
            <a:avLst/>
          </a:prstGeom>
          <a:ln w="1905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标注: 弯曲线形 100">
            <a:extLst>
              <a:ext uri="{FF2B5EF4-FFF2-40B4-BE49-F238E27FC236}">
                <a16:creationId xmlns:a16="http://schemas.microsoft.com/office/drawing/2014/main" id="{50D446C5-73D8-4A6F-93BD-BD7FFAF755D2}"/>
              </a:ext>
            </a:extLst>
          </p:cNvPr>
          <p:cNvSpPr/>
          <p:nvPr/>
        </p:nvSpPr>
        <p:spPr>
          <a:xfrm>
            <a:off x="6667303" y="2465992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标注: 弯曲线形 101">
            <a:extLst>
              <a:ext uri="{FF2B5EF4-FFF2-40B4-BE49-F238E27FC236}">
                <a16:creationId xmlns:a16="http://schemas.microsoft.com/office/drawing/2014/main" id="{FD0D6133-363E-42A4-B4C3-45F32CFFFDF6}"/>
              </a:ext>
            </a:extLst>
          </p:cNvPr>
          <p:cNvSpPr/>
          <p:nvPr/>
        </p:nvSpPr>
        <p:spPr>
          <a:xfrm>
            <a:off x="7938991" y="3062258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标注: 弯曲线形 102">
            <a:extLst>
              <a:ext uri="{FF2B5EF4-FFF2-40B4-BE49-F238E27FC236}">
                <a16:creationId xmlns:a16="http://schemas.microsoft.com/office/drawing/2014/main" id="{E7AA0670-C2DB-4BF6-BC5D-17DB3323A8D6}"/>
              </a:ext>
            </a:extLst>
          </p:cNvPr>
          <p:cNvSpPr/>
          <p:nvPr/>
        </p:nvSpPr>
        <p:spPr>
          <a:xfrm>
            <a:off x="8322989" y="3679243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标注: 弯曲线形 103">
            <a:extLst>
              <a:ext uri="{FF2B5EF4-FFF2-40B4-BE49-F238E27FC236}">
                <a16:creationId xmlns:a16="http://schemas.microsoft.com/office/drawing/2014/main" id="{95AA9013-8FC0-4BC5-A6B9-6D1503211117}"/>
              </a:ext>
            </a:extLst>
          </p:cNvPr>
          <p:cNvSpPr/>
          <p:nvPr/>
        </p:nvSpPr>
        <p:spPr>
          <a:xfrm>
            <a:off x="10107281" y="4254654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标注: 弯曲线形 104">
            <a:extLst>
              <a:ext uri="{FF2B5EF4-FFF2-40B4-BE49-F238E27FC236}">
                <a16:creationId xmlns:a16="http://schemas.microsoft.com/office/drawing/2014/main" id="{7F32340E-7A3F-40BE-86A5-26C10CFD7413}"/>
              </a:ext>
            </a:extLst>
          </p:cNvPr>
          <p:cNvSpPr/>
          <p:nvPr/>
        </p:nvSpPr>
        <p:spPr>
          <a:xfrm>
            <a:off x="10968481" y="4857740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28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丽泽项目本周状态评估</a:t>
            </a:r>
          </a:p>
        </p:txBody>
      </p:sp>
      <p:grpSp>
        <p:nvGrpSpPr>
          <p:cNvPr id="77" name="Group 53"/>
          <p:cNvGrpSpPr>
            <a:grpSpLocks/>
          </p:cNvGrpSpPr>
          <p:nvPr/>
        </p:nvGrpSpPr>
        <p:grpSpPr bwMode="auto">
          <a:xfrm rot="16200000">
            <a:off x="10513069" y="1843409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7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" name="Group 53"/>
          <p:cNvGrpSpPr>
            <a:grpSpLocks/>
          </p:cNvGrpSpPr>
          <p:nvPr/>
        </p:nvGrpSpPr>
        <p:grpSpPr bwMode="auto">
          <a:xfrm rot="16200000">
            <a:off x="10891977" y="183711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3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6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7" name="Group 53"/>
          <p:cNvGrpSpPr>
            <a:grpSpLocks/>
          </p:cNvGrpSpPr>
          <p:nvPr/>
        </p:nvGrpSpPr>
        <p:grpSpPr bwMode="auto">
          <a:xfrm rot="16200000">
            <a:off x="10121623" y="1849707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10048700" y="2391738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    中    差</a:t>
            </a:r>
          </a:p>
        </p:txBody>
      </p:sp>
      <p:graphicFrame>
        <p:nvGraphicFramePr>
          <p:cNvPr id="149" name="表格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04873"/>
              </p:ext>
            </p:extLst>
          </p:nvPr>
        </p:nvGraphicFramePr>
        <p:xfrm>
          <a:off x="212583" y="1101100"/>
          <a:ext cx="9391593" cy="1724025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9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项目状态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一卡通相关功能点开发延迟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上线前交付文档准备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延迟；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" name="表格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51002"/>
              </p:ext>
            </p:extLst>
          </p:nvPr>
        </p:nvGraphicFramePr>
        <p:xfrm>
          <a:off x="212583" y="2915617"/>
          <a:ext cx="9391592" cy="3748327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进度延迟；</a:t>
                      </a: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人员正常；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需求变更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暂无；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一卡通接口需关注；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上线前准备文档需关注；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代码维护需关注；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>
                        <a:buFont typeface="+mj-lt"/>
                        <a:buAutoNum type="arabicPeriod"/>
                      </a:pPr>
                      <a:r>
                        <a:rPr lang="zh-CN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达实缺失接口的开发日程仍在计划中，对方进度不可控，会再次影响我们的上线时间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lvl="0" indent="-228600">
                        <a:buFont typeface="+mj-lt"/>
                        <a:buAutoNum type="arabicPeriod"/>
                      </a:pPr>
                      <a:r>
                        <a:rPr lang="zh-CN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由于达实的接口开发及部署存在问题，现有接口调试花费大量时间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7" name="Group 53"/>
          <p:cNvGrpSpPr>
            <a:grpSpLocks/>
          </p:cNvGrpSpPr>
          <p:nvPr/>
        </p:nvGrpSpPr>
        <p:grpSpPr bwMode="auto">
          <a:xfrm rot="16200000">
            <a:off x="2759460" y="484964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16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6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7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17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101" name="Group 53"/>
          <p:cNvGrpSpPr>
            <a:grpSpLocks/>
          </p:cNvGrpSpPr>
          <p:nvPr/>
        </p:nvGrpSpPr>
        <p:grpSpPr bwMode="auto">
          <a:xfrm rot="16200000">
            <a:off x="2762496" y="548292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102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3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4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5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1" name="Group 53">
            <a:extLst>
              <a:ext uri="{FF2B5EF4-FFF2-40B4-BE49-F238E27FC236}">
                <a16:creationId xmlns:a16="http://schemas.microsoft.com/office/drawing/2014/main" id="{68CEB865-2404-4AA0-B76D-9BB42698E222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0759" y="4224526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52" name="große_box">
              <a:extLst>
                <a:ext uri="{FF2B5EF4-FFF2-40B4-BE49-F238E27FC236}">
                  <a16:creationId xmlns:a16="http://schemas.microsoft.com/office/drawing/2014/main" id="{EC2D6901-41A2-41E2-B05D-ED8F8D27D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3" name="erster_kreis">
              <a:extLst>
                <a:ext uri="{FF2B5EF4-FFF2-40B4-BE49-F238E27FC236}">
                  <a16:creationId xmlns:a16="http://schemas.microsoft.com/office/drawing/2014/main" id="{95F4736C-3D27-4850-8C8E-F1072D45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4" name="zweiter_kreis">
              <a:extLst>
                <a:ext uri="{FF2B5EF4-FFF2-40B4-BE49-F238E27FC236}">
                  <a16:creationId xmlns:a16="http://schemas.microsoft.com/office/drawing/2014/main" id="{C827D1E8-908D-44A3-BAA2-6C7CCF5E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55" name="dritter_kreis">
              <a:extLst>
                <a:ext uri="{FF2B5EF4-FFF2-40B4-BE49-F238E27FC236}">
                  <a16:creationId xmlns:a16="http://schemas.microsoft.com/office/drawing/2014/main" id="{8DCBD393-E052-4FA4-98FB-3C259D48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6" name="Group 53">
            <a:extLst>
              <a:ext uri="{FF2B5EF4-FFF2-40B4-BE49-F238E27FC236}">
                <a16:creationId xmlns:a16="http://schemas.microsoft.com/office/drawing/2014/main" id="{540A1676-333D-4B9E-AAD9-E107BE62CF6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06276" y="205311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57" name="große_box">
              <a:extLst>
                <a:ext uri="{FF2B5EF4-FFF2-40B4-BE49-F238E27FC236}">
                  <a16:creationId xmlns:a16="http://schemas.microsoft.com/office/drawing/2014/main" id="{757DB96E-B04A-49E6-A29E-911F70290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erster_kreis">
              <a:extLst>
                <a:ext uri="{FF2B5EF4-FFF2-40B4-BE49-F238E27FC236}">
                  <a16:creationId xmlns:a16="http://schemas.microsoft.com/office/drawing/2014/main" id="{BBE7ED72-FEEA-4C55-8DED-0030A4E15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zweiter_kreis">
              <a:extLst>
                <a:ext uri="{FF2B5EF4-FFF2-40B4-BE49-F238E27FC236}">
                  <a16:creationId xmlns:a16="http://schemas.microsoft.com/office/drawing/2014/main" id="{94937850-154A-4407-81BA-9AC3E863E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dritter_kreis">
              <a:extLst>
                <a:ext uri="{FF2B5EF4-FFF2-40B4-BE49-F238E27FC236}">
                  <a16:creationId xmlns:a16="http://schemas.microsoft.com/office/drawing/2014/main" id="{82A9676A-48FC-422E-ACB4-12A39599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Group 53">
            <a:extLst>
              <a:ext uri="{FF2B5EF4-FFF2-40B4-BE49-F238E27FC236}">
                <a16:creationId xmlns:a16="http://schemas.microsoft.com/office/drawing/2014/main" id="{594FAF4E-AB18-48BC-A860-F6D4DE5314E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7775" y="6088327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62" name="große_box">
              <a:extLst>
                <a:ext uri="{FF2B5EF4-FFF2-40B4-BE49-F238E27FC236}">
                  <a16:creationId xmlns:a16="http://schemas.microsoft.com/office/drawing/2014/main" id="{CA4AF7EC-EE2B-4F1D-94E5-8B88F32C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erster_kreis">
              <a:extLst>
                <a:ext uri="{FF2B5EF4-FFF2-40B4-BE49-F238E27FC236}">
                  <a16:creationId xmlns:a16="http://schemas.microsoft.com/office/drawing/2014/main" id="{E6E25B06-0D81-454C-8B3D-781F40BC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zweiter_kreis">
              <a:extLst>
                <a:ext uri="{FF2B5EF4-FFF2-40B4-BE49-F238E27FC236}">
                  <a16:creationId xmlns:a16="http://schemas.microsoft.com/office/drawing/2014/main" id="{A6C31461-AC4C-43E3-A811-0A6A776D2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dritter_kreis">
              <a:extLst>
                <a:ext uri="{FF2B5EF4-FFF2-40B4-BE49-F238E27FC236}">
                  <a16:creationId xmlns:a16="http://schemas.microsoft.com/office/drawing/2014/main" id="{00E68AB4-AEC4-46AA-9659-086203E1F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7" name="Group 53"/>
          <p:cNvGrpSpPr>
            <a:grpSpLocks/>
          </p:cNvGrpSpPr>
          <p:nvPr/>
        </p:nvGrpSpPr>
        <p:grpSpPr bwMode="auto">
          <a:xfrm rot="16200000">
            <a:off x="2750222" y="3613808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6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6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7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7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61401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丽泽项目</a:t>
            </a:r>
            <a:endParaRPr lang="en-US" dirty="0"/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E37E2612-AB0A-4C7E-8F09-5CEA9C480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89545"/>
              </p:ext>
            </p:extLst>
          </p:nvPr>
        </p:nvGraphicFramePr>
        <p:xfrm>
          <a:off x="201566" y="848695"/>
          <a:ext cx="11759524" cy="5552105"/>
        </p:xfrm>
        <a:graphic>
          <a:graphicData uri="http://schemas.openxmlformats.org/drawingml/2006/table">
            <a:tbl>
              <a:tblPr/>
              <a:tblGrid>
                <a:gridCol w="62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6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703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8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达实服务器接口文件部署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达实系统接口文件部署完成；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2018.2.8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87045"/>
                  </a:ext>
                </a:extLst>
              </a:tr>
              <a:tr h="7327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代码环境搭建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Linux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环境搭建完成，服务可以正常运行；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2018.2.7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945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问题点处理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拖期整体无延迟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剩余问题点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个，包括可能影响上线的物业服务功能问题点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个和不影响上线的界面优化问题点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个；</a:t>
                      </a:r>
                      <a:endParaRPr lang="en-US" altLang="zh-CN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赵磊对问题点处理工作没有进展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68620"/>
                  </a:ext>
                </a:extLst>
              </a:tr>
              <a:tr h="6803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代码学习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目前前台学习完成度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 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，可以修改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个功能点的前台功能；后台学习完成度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，剩余学习功能点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2018.3.1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en-US" altLang="zh-CN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67504"/>
                  </a:ext>
                </a:extLst>
              </a:tr>
              <a:tr h="7606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一卡通相关功能点开发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 “用户注册接口”调试完成；剩余接口调试在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周内都应该完成，和赵磊了解到华锡没法安排人员推进接下来的接口工作，需要上层领导来沟通；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42622"/>
                  </a:ext>
                </a:extLst>
              </a:tr>
              <a:tr h="6385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上线前交付文档准备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需要亿达未来准备的文档已完成，需要赵磊准备的文档已经延迟；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2018.1.26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450913"/>
                  </a:ext>
                </a:extLst>
              </a:tr>
              <a:tr h="6385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项目上线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重点工作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计划上线日期推迟到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2018.3.2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440317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id="{5274DE34-2474-4268-909A-BEB73168DF43}"/>
              </a:ext>
            </a:extLst>
          </p:cNvPr>
          <p:cNvSpPr/>
          <p:nvPr/>
        </p:nvSpPr>
        <p:spPr>
          <a:xfrm>
            <a:off x="9787083" y="248193"/>
            <a:ext cx="1410004" cy="290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拖期整体无延迟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F1BCEB4E-486A-4BF9-95DB-29CCABE4D596}"/>
              </a:ext>
            </a:extLst>
          </p:cNvPr>
          <p:cNvSpPr/>
          <p:nvPr/>
        </p:nvSpPr>
        <p:spPr>
          <a:xfrm>
            <a:off x="8956812" y="248193"/>
            <a:ext cx="800775" cy="2902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DEA72227-B3B7-401B-B8BF-1705715001B5}"/>
              </a:ext>
            </a:extLst>
          </p:cNvPr>
          <p:cNvSpPr/>
          <p:nvPr/>
        </p:nvSpPr>
        <p:spPr>
          <a:xfrm>
            <a:off x="8131459" y="248193"/>
            <a:ext cx="800775" cy="290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C7446138-D6E1-4E44-BEF4-05CA47BDB251}"/>
              </a:ext>
            </a:extLst>
          </p:cNvPr>
          <p:cNvSpPr/>
          <p:nvPr/>
        </p:nvSpPr>
        <p:spPr>
          <a:xfrm>
            <a:off x="7306106" y="248193"/>
            <a:ext cx="800775" cy="2902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4673F88A-62B0-42B5-9A35-7560D128F69B}"/>
              </a:ext>
            </a:extLst>
          </p:cNvPr>
          <p:cNvSpPr/>
          <p:nvPr/>
        </p:nvSpPr>
        <p:spPr>
          <a:xfrm>
            <a:off x="11226583" y="248193"/>
            <a:ext cx="800775" cy="290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整体延迟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057666"/>
              </p:ext>
            </p:extLst>
          </p:nvPr>
        </p:nvGraphicFramePr>
        <p:xfrm>
          <a:off x="2245150" y="2109890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Worksheet" showAsIcon="1" r:id="rId3" imgW="914400" imgH="787320" progId="Excel.Sheet.12">
                  <p:embed/>
                </p:oleObj>
              </mc:Choice>
              <mc:Fallback>
                <p:oleObj name="Worksheet" showAsIcon="1" r:id="rId3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5150" y="2109890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621681"/>
              </p:ext>
            </p:extLst>
          </p:nvPr>
        </p:nvGraphicFramePr>
        <p:xfrm>
          <a:off x="2245150" y="2850155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Worksheet" showAsIcon="1" r:id="rId5" imgW="914400" imgH="787320" progId="Excel.Sheet.12">
                  <p:embed/>
                </p:oleObj>
              </mc:Choice>
              <mc:Fallback>
                <p:oleObj name="Worksheet" showAsIcon="1" r:id="rId5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45150" y="2850155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486828"/>
              </p:ext>
            </p:extLst>
          </p:nvPr>
        </p:nvGraphicFramePr>
        <p:xfrm>
          <a:off x="2245150" y="3600160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Worksheet" showAsIcon="1" r:id="rId7" imgW="914400" imgH="787320" progId="Excel.Sheet.12">
                  <p:embed/>
                </p:oleObj>
              </mc:Choice>
              <mc:Fallback>
                <p:oleObj name="Worksheet" showAsIcon="1" r:id="rId7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5150" y="3600160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88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1361" y="165903"/>
            <a:ext cx="11142375" cy="325173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丽泽项目重大问题跟踪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73888"/>
              </p:ext>
            </p:extLst>
          </p:nvPr>
        </p:nvGraphicFramePr>
        <p:xfrm>
          <a:off x="423489" y="625578"/>
          <a:ext cx="11246898" cy="5982817"/>
        </p:xfrm>
        <a:graphic>
          <a:graphicData uri="http://schemas.openxmlformats.org/drawingml/2006/table">
            <a:tbl>
              <a:tblPr/>
              <a:tblGrid>
                <a:gridCol w="1037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9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8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8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问题说明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对策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决议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要求解决时限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20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项目原计划在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日前完成所有达实接口调试，原计划在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日完成上线切换工作。此外，待接口调试全部完成后，还需要额外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周开发和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周测试时间，项目上线时间顺延。赵磊在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日调试完成“用户注册接口”，我们认为剩余接口调试在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周内都应该完成，</a:t>
                      </a:r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 rtl="0" fontAlgn="ctr"/>
                      <a:endParaRPr lang="en-US" altLang="zh-CN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时间已超过要求解决时限；</a:t>
                      </a:r>
                      <a:endParaRPr lang="zh-CN" alt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和赵磊了解到华锡没法安排人员推进接下来的接口工作，需要上层领导来沟通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88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客户近期需要项目上线前的交付文档，其中需要赵磊团队提供如下文档：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系统测试方案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系统测试报告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配置开发方案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数据补录方案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用户操作手册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管理员操作手册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时间已超过要求解决时限；</a:t>
                      </a:r>
                      <a:endParaRPr lang="zh-CN" alt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赵磊团队在约定期限内无法提供相应文档，经沟通，文档准备需要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周左右的时间，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日无法解决的话预计完成日期需要往后顺延；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2018.2.1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5536"/>
                  </a:ext>
                </a:extLst>
              </a:tr>
              <a:tr h="14519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代码由亿达未来于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2018.1.4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Github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上进行存管，之后没有收到赵磊团队的更新；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目前赵磊团队没有按约定执行；</a:t>
                      </a:r>
                      <a:endParaRPr lang="en-US" altLang="zh-CN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要求赵磊团队每天下午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点定时在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Github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上更新一版；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2018.2.1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37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967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721</Words>
  <Application>Microsoft Office PowerPoint</Application>
  <PresentationFormat>宽屏</PresentationFormat>
  <Paragraphs>157</Paragraphs>
  <Slides>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宋体</vt:lpstr>
      <vt:lpstr>微软雅黑</vt:lpstr>
      <vt:lpstr>Arial</vt:lpstr>
      <vt:lpstr>Calibri</vt:lpstr>
      <vt:lpstr>Office 主题​​</vt:lpstr>
      <vt:lpstr>Microsoft Excel 工作表</vt:lpstr>
      <vt:lpstr>PowerPoint 演示文稿</vt:lpstr>
      <vt:lpstr>丽泽项目本周状态评估</vt:lpstr>
      <vt:lpstr>丽泽项目</vt:lpstr>
      <vt:lpstr>丽泽项目重大问题跟踪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Wenrui Jiang</dc:creator>
  <cp:lastModifiedBy>田加林</cp:lastModifiedBy>
  <cp:revision>113</cp:revision>
  <dcterms:created xsi:type="dcterms:W3CDTF">2018-01-08T14:40:17Z</dcterms:created>
  <dcterms:modified xsi:type="dcterms:W3CDTF">2018-02-12T09:16:45Z</dcterms:modified>
</cp:coreProperties>
</file>